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Montserrat Medium"/>
      <p:regular r:id="rId33"/>
      <p:bold r:id="rId34"/>
      <p:italic r:id="rId35"/>
      <p:boldItalic r:id="rId36"/>
    </p:embeddedFont>
    <p:embeddedFont>
      <p:font typeface="Montserrat Light"/>
      <p:regular r:id="rId37"/>
      <p:bold r:id="rId38"/>
      <p:italic r:id="rId39"/>
      <p:boldItalic r:id="rId40"/>
    </p:embeddedFont>
    <p:embeddedFont>
      <p:font typeface="Montserrat Extra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110">
          <p15:clr>
            <a:srgbClr val="747775"/>
          </p15:clr>
        </p15:guide>
        <p15:guide id="2" pos="340">
          <p15:clr>
            <a:srgbClr val="747775"/>
          </p15:clr>
        </p15:guide>
        <p15:guide id="3" orient="horz" pos="227">
          <p15:clr>
            <a:srgbClr val="747775"/>
          </p15:clr>
        </p15:guide>
      </p15:sldGuideLst>
    </p:ext>
    <p:ext uri="GoogleSlidesCustomDataVersion2">
      <go:slidesCustomData xmlns:go="http://customooxmlschemas.google.com/" r:id="rId45" roundtripDataSignature="AMtx7miITtetZ0EeA4MY0bRVWaFj+yFI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10"/>
        <p:guide pos="340"/>
        <p:guide pos="22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Light-boldItalic.fntdata"/><Relationship Id="rId20" Type="http://schemas.openxmlformats.org/officeDocument/2006/relationships/slide" Target="slides/slide15.xml"/><Relationship Id="rId42" Type="http://schemas.openxmlformats.org/officeDocument/2006/relationships/font" Target="fonts/MontserratExtraLight-bold.fntdata"/><Relationship Id="rId41" Type="http://schemas.openxmlformats.org/officeDocument/2006/relationships/font" Target="fonts/MontserratExtraLight-regular.fntdata"/><Relationship Id="rId22" Type="http://schemas.openxmlformats.org/officeDocument/2006/relationships/slide" Target="slides/slide17.xml"/><Relationship Id="rId44" Type="http://schemas.openxmlformats.org/officeDocument/2006/relationships/font" Target="fonts/MontserratExtraLight-boldItalic.fntdata"/><Relationship Id="rId21" Type="http://schemas.openxmlformats.org/officeDocument/2006/relationships/slide" Target="slides/slide16.xml"/><Relationship Id="rId43" Type="http://schemas.openxmlformats.org/officeDocument/2006/relationships/font" Target="fonts/MontserratExtraLight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bold.fntdata"/><Relationship Id="rId15" Type="http://schemas.openxmlformats.org/officeDocument/2006/relationships/slide" Target="slides/slide10.xml"/><Relationship Id="rId37" Type="http://schemas.openxmlformats.org/officeDocument/2006/relationships/font" Target="fonts/MontserratLight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Medium-bold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Light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Ligh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5e0b055b85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5e0b055b85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5e0b055b85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25e0b055b85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e0b055b85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25e0b055b85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5e0b055b85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5e0b055b85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5e0b055b8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5e0b055b8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54fea981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e54fea981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5e0b055b85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25e0b055b85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5e0b055b85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5e0b055b85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5e0b055b85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25e0b055b85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5e0b055b85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25e0b055b85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5e0b055b85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25e0b055b85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5e0b055b85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25e0b055b85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e0b055b85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25e0b055b85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5e0b055b85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25e0b055b85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e0b055b8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25e0b055b8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5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Relationship Id="rId6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idx="1" type="subTitle"/>
          </p:nvPr>
        </p:nvSpPr>
        <p:spPr>
          <a:xfrm>
            <a:off x="1151050" y="4309275"/>
            <a:ext cx="8520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_</a:t>
            </a:r>
            <a:r>
              <a:rPr lang="pt-BR" sz="1600">
                <a:solidFill>
                  <a:srgbClr val="674EA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Laboratório de Imersão em </a:t>
            </a:r>
            <a:r>
              <a:rPr b="1"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Engenharia de Software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| Itaú e 42 SP</a:t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55" name="Google Shape;55;p1"/>
          <p:cNvSpPr txBox="1"/>
          <p:nvPr>
            <p:ph type="ctrTitle"/>
          </p:nvPr>
        </p:nvSpPr>
        <p:spPr>
          <a:xfrm>
            <a:off x="251388" y="406325"/>
            <a:ext cx="85206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84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 sz="4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 R O M P T</a:t>
            </a:r>
            <a:r>
              <a:rPr lang="pt-BR" sz="4000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pt-BR" sz="4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A I</a:t>
            </a:r>
            <a:endParaRPr b="1" sz="4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936600" y="1682651"/>
            <a:ext cx="1777649" cy="1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3572175" y="1786200"/>
            <a:ext cx="4482822" cy="15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"/>
          <p:cNvSpPr txBox="1"/>
          <p:nvPr/>
        </p:nvSpPr>
        <p:spPr>
          <a:xfrm>
            <a:off x="2838750" y="2171275"/>
            <a:ext cx="40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>
              <a:solidFill>
                <a:srgbClr val="F6B26B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5e0b055b85_0_264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g25e0b055b85_0_264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g25e0b055b85_0_264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8" name="Google Shape;158;g25e0b055b85_0_264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e0b055b85_0_277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g25e0b055b85_0_277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g25e0b055b85_0_277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g25e0b055b85_0_277"/>
          <p:cNvSpPr txBox="1"/>
          <p:nvPr/>
        </p:nvSpPr>
        <p:spPr>
          <a:xfrm>
            <a:off x="560375" y="2785225"/>
            <a:ext cx="19938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é a mais cara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67" name="Google Shape;167;g25e0b055b85_0_277"/>
          <p:cNvCxnSpPr>
            <a:endCxn id="166" idx="0"/>
          </p:cNvCxnSpPr>
          <p:nvPr/>
        </p:nvCxnSpPr>
        <p:spPr>
          <a:xfrm>
            <a:off x="15572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68" name="Google Shape;168;g25e0b055b85_0_277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e0b055b85_0_290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g25e0b055b85_0_290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g25e0b055b85_0_290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g25e0b055b85_0_290"/>
          <p:cNvSpPr txBox="1"/>
          <p:nvPr/>
        </p:nvSpPr>
        <p:spPr>
          <a:xfrm>
            <a:off x="560375" y="2785225"/>
            <a:ext cx="19938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é a mais cara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77" name="Google Shape;177;g25e0b055b85_0_290"/>
          <p:cNvSpPr txBox="1"/>
          <p:nvPr/>
        </p:nvSpPr>
        <p:spPr>
          <a:xfrm>
            <a:off x="3184650" y="2847675"/>
            <a:ext cx="23214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é a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mais demorada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78" name="Google Shape;178;g25e0b055b85_0_290"/>
          <p:cNvCxnSpPr>
            <a:endCxn id="176" idx="0"/>
          </p:cNvCxnSpPr>
          <p:nvPr/>
        </p:nvCxnSpPr>
        <p:spPr>
          <a:xfrm>
            <a:off x="15572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79" name="Google Shape;179;g25e0b055b85_0_290"/>
          <p:cNvCxnSpPr/>
          <p:nvPr/>
        </p:nvCxnSpPr>
        <p:spPr>
          <a:xfrm>
            <a:off x="42450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0" name="Google Shape;180;g25e0b055b85_0_290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e0b055b85_0_250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g25e0b055b85_0_250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g25e0b055b85_0_250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g25e0b055b85_0_250"/>
          <p:cNvSpPr txBox="1"/>
          <p:nvPr/>
        </p:nvSpPr>
        <p:spPr>
          <a:xfrm>
            <a:off x="560375" y="2785225"/>
            <a:ext cx="19938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é a mais cara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89" name="Google Shape;189;g25e0b055b85_0_250"/>
          <p:cNvSpPr txBox="1"/>
          <p:nvPr/>
        </p:nvSpPr>
        <p:spPr>
          <a:xfrm>
            <a:off x="3184650" y="2847675"/>
            <a:ext cx="23214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é a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mais demorada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90" name="Google Shape;190;g25e0b055b85_0_250"/>
          <p:cNvSpPr txBox="1"/>
          <p:nvPr/>
        </p:nvSpPr>
        <p:spPr>
          <a:xfrm>
            <a:off x="5947700" y="2843675"/>
            <a:ext cx="2637000" cy="14160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text-davinci-003 aparenta dar uma resposta mais adequada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91" name="Google Shape;191;g25e0b055b85_0_250"/>
          <p:cNvCxnSpPr>
            <a:endCxn id="188" idx="0"/>
          </p:cNvCxnSpPr>
          <p:nvPr/>
        </p:nvCxnSpPr>
        <p:spPr>
          <a:xfrm>
            <a:off x="15572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2" name="Google Shape;192;g25e0b055b85_0_250"/>
          <p:cNvCxnSpPr/>
          <p:nvPr/>
        </p:nvCxnSpPr>
        <p:spPr>
          <a:xfrm>
            <a:off x="42450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3" name="Google Shape;193;g25e0b055b85_0_250"/>
          <p:cNvCxnSpPr/>
          <p:nvPr/>
        </p:nvCxnSpPr>
        <p:spPr>
          <a:xfrm>
            <a:off x="721812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4" name="Google Shape;194;g25e0b055b85_0_250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9"/>
          <p:cNvSpPr txBox="1"/>
          <p:nvPr>
            <p:ph idx="4294967295" type="ctrTitle"/>
          </p:nvPr>
        </p:nvSpPr>
        <p:spPr>
          <a:xfrm>
            <a:off x="539825" y="17290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21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IMPEDITIVOS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E SOLUÇÕES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5e0b055b85_0_168"/>
          <p:cNvSpPr txBox="1"/>
          <p:nvPr>
            <p:ph idx="4294967295" type="ctrTitle"/>
          </p:nvPr>
        </p:nvSpPr>
        <p:spPr>
          <a:xfrm>
            <a:off x="1697950" y="397800"/>
            <a:ext cx="1828200" cy="17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IMPEDITIVOS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" name="Google Shape;205;g25e0b055b85_0_168"/>
          <p:cNvSpPr txBox="1"/>
          <p:nvPr>
            <p:ph idx="4294967295" type="ctrTitle"/>
          </p:nvPr>
        </p:nvSpPr>
        <p:spPr>
          <a:xfrm>
            <a:off x="5568025" y="2243050"/>
            <a:ext cx="30000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Criar uma fila virtual de erros usando a </a:t>
            </a:r>
            <a:r>
              <a:rPr b="1"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própria Inteligência Artificial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" name="Google Shape;206;g25e0b055b85_0_168"/>
          <p:cNvSpPr txBox="1"/>
          <p:nvPr>
            <p:ph idx="4294967295" type="ctrTitle"/>
          </p:nvPr>
        </p:nvSpPr>
        <p:spPr>
          <a:xfrm>
            <a:off x="6194725" y="397800"/>
            <a:ext cx="1355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SOLUÇÕES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7" name="Google Shape;207;g25e0b055b85_0_168"/>
          <p:cNvCxnSpPr/>
          <p:nvPr/>
        </p:nvCxnSpPr>
        <p:spPr>
          <a:xfrm>
            <a:off x="641125" y="78012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08" name="Google Shape;208;g25e0b055b85_0_168"/>
          <p:cNvCxnSpPr/>
          <p:nvPr/>
        </p:nvCxnSpPr>
        <p:spPr>
          <a:xfrm>
            <a:off x="4572000" y="419200"/>
            <a:ext cx="0" cy="41601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209" name="Google Shape;209;g25e0b055b85_0_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1325" y="889050"/>
            <a:ext cx="2849450" cy="37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25e0b055b85_0_168"/>
          <p:cNvSpPr txBox="1"/>
          <p:nvPr/>
        </p:nvSpPr>
        <p:spPr>
          <a:xfrm>
            <a:off x="191400" y="3611475"/>
            <a:ext cx="7749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Fonte</a:t>
            </a:r>
            <a:r>
              <a:rPr lang="pt-BR" sz="5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: </a:t>
            </a:r>
            <a:r>
              <a:rPr lang="pt-BR" sz="5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https://www.linkedin.com/posts/brijpandeyji_apachekafka-datastreaming-bigdata-activity-7088842695720206336-1aau?utm_source=share&amp;utm_medium=member_desktop</a:t>
            </a:r>
            <a:endParaRPr sz="5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g1e54fea9814_0_5"/>
          <p:cNvPicPr preferRelativeResize="0"/>
          <p:nvPr/>
        </p:nvPicPr>
        <p:blipFill rotWithShape="1">
          <a:blip r:embed="rId3">
            <a:alphaModFix/>
          </a:blip>
          <a:srcRect b="31773" l="26254" r="18050" t="26637"/>
          <a:stretch/>
        </p:blipFill>
        <p:spPr>
          <a:xfrm>
            <a:off x="1341400" y="79275"/>
            <a:ext cx="3428026" cy="151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1e54fea9814_0_5"/>
          <p:cNvPicPr preferRelativeResize="0"/>
          <p:nvPr/>
        </p:nvPicPr>
        <p:blipFill rotWithShape="1">
          <a:blip r:embed="rId4">
            <a:alphaModFix/>
          </a:blip>
          <a:srcRect b="14830" l="25874" r="5165" t="21629"/>
          <a:stretch/>
        </p:blipFill>
        <p:spPr>
          <a:xfrm>
            <a:off x="1421050" y="1550400"/>
            <a:ext cx="4141123" cy="209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g1e54fea9814_0_5"/>
          <p:cNvPicPr preferRelativeResize="0"/>
          <p:nvPr/>
        </p:nvPicPr>
        <p:blipFill rotWithShape="1">
          <a:blip r:embed="rId5">
            <a:alphaModFix/>
          </a:blip>
          <a:srcRect b="24104" l="47403" r="19481" t="31659"/>
          <a:stretch/>
        </p:blipFill>
        <p:spPr>
          <a:xfrm>
            <a:off x="2707675" y="3519725"/>
            <a:ext cx="1958846" cy="154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g1e54fea9814_0_5"/>
          <p:cNvPicPr preferRelativeResize="0"/>
          <p:nvPr/>
        </p:nvPicPr>
        <p:blipFill rotWithShape="1">
          <a:blip r:embed="rId6">
            <a:alphaModFix/>
          </a:blip>
          <a:srcRect b="10471" l="50410" r="16474" t="15574"/>
          <a:stretch/>
        </p:blipFill>
        <p:spPr>
          <a:xfrm>
            <a:off x="5476449" y="1291924"/>
            <a:ext cx="2016874" cy="266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1e54fea9814_0_5"/>
          <p:cNvSpPr txBox="1"/>
          <p:nvPr>
            <p:ph idx="4294967295" type="ctrTitle"/>
          </p:nvPr>
        </p:nvSpPr>
        <p:spPr>
          <a:xfrm>
            <a:off x="384475" y="654975"/>
            <a:ext cx="1692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FLUXOGRAMA DO PROJETO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e0b055b85_0_194"/>
          <p:cNvSpPr txBox="1"/>
          <p:nvPr>
            <p:ph idx="4294967295" type="ctrTitle"/>
          </p:nvPr>
        </p:nvSpPr>
        <p:spPr>
          <a:xfrm>
            <a:off x="539825" y="21862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RESULTADOS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5e0b055b85_0_198"/>
          <p:cNvSpPr/>
          <p:nvPr/>
        </p:nvSpPr>
        <p:spPr>
          <a:xfrm>
            <a:off x="325375" y="470450"/>
            <a:ext cx="8572500" cy="43587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25e0b055b85_0_198"/>
          <p:cNvSpPr txBox="1"/>
          <p:nvPr/>
        </p:nvSpPr>
        <p:spPr>
          <a:xfrm>
            <a:off x="650925" y="560700"/>
            <a:ext cx="5884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================ 02/08/2023  12:38:20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================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Syslog: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Log gerado: TCA Received. Details: Instance id=0; VR=default; Source Site ID =172.20.33.214; Destination Site ID=10.203.187.197. TCA-ID=33615858. TCA-Origin=10.203.187.197(R). Exit=[CHAN-ID=26087701, BR-IP=172.320.33.230, DSCP=cs[24], Interface =Tunnel102,Path=INET2[Label=0;0 | 0:102 [0x66]]: Policy Violated=VOICE_CUSTOM: Thresholds(actual/config)=[P2=packet-loss-rate(4.0/4.0), Action=Alert; Alert Type=TCA_VIOLATION.</a:t>
            </a:r>
            <a:endParaRPr sz="600"/>
          </a:p>
        </p:txBody>
      </p:sp>
      <p:sp>
        <p:nvSpPr>
          <p:cNvPr id="231" name="Google Shape;231;g25e0b055b85_0_198"/>
          <p:cNvSpPr txBox="1"/>
          <p:nvPr/>
        </p:nvSpPr>
        <p:spPr>
          <a:xfrm>
            <a:off x="650925" y="1504000"/>
            <a:ext cx="5842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Description: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Este erro indica que uma violação de política foi detectada na rede. Em particular, foi detectada uma violação de política de voz personalizada, pois o limite de perda de pacotes (4.0/4.0) foi excedido. Isso resultou em um alerta da violação de TCA (Transmission Control Agreement).”</a:t>
            </a:r>
            <a:endParaRPr sz="600"/>
          </a:p>
        </p:txBody>
      </p:sp>
      <p:sp>
        <p:nvSpPr>
          <p:cNvPr id="232" name="Google Shape;232;g25e0b055b85_0_198"/>
          <p:cNvSpPr txBox="1"/>
          <p:nvPr/>
        </p:nvSpPr>
        <p:spPr>
          <a:xfrm>
            <a:off x="650925" y="2123900"/>
            <a:ext cx="5801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Solution: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Uma possível solução para este erro é verificar a configuração da política de voz personalizada para garantir que ela esteja ajustada de acordo com as necessidades.”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—----------------------------------------------------------------------------------------------------------------------------------------------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================ 02/08/2023  12:40:10 ================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Syslog: Log gerado: TCA Received. Details: Instance id=0; VR=default; Source Site ID =172.20.33.214; Destination Site ID=10.203.187.197. TCA-ID=33615858. TCA-Origin=10.203.187.197(R). Exit=[CHAN-ID=26087701, BR-IP=172.320.33.230, DSCP=cs[24], Interface =Tunnel102,Path=INET2[Label=0;0 | 0:102 [0x66]]: Policy Violated=VOICE_CUSTOM: Thresholds(actual/config)=[P2=packet-loss-rate(4.0/4.0), Action=Alert; Alert Type=TCA_VIOLATION.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Description: Este erro indica que uma violação de política foi detectada na rede. Em particular, foi detectada uma violação de política de voz personalizada, pois o limite de perda de pacotes (4.0/4.0) foi excedido. Isso resultou em um alerta da violação de TCA (Transmission Control Agreement).”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Solution: Uma possível solução para este erro é verificar a configuração da política de voz personalizada para garantir que ela esteja ajustada de acordo com as necessidades.”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33" name="Google Shape;233;g25e0b055b85_0_198"/>
          <p:cNvSpPr txBox="1"/>
          <p:nvPr>
            <p:ph idx="4294967295" type="ctrTitle"/>
          </p:nvPr>
        </p:nvSpPr>
        <p:spPr>
          <a:xfrm>
            <a:off x="7941300" y="152400"/>
            <a:ext cx="1355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PROMPT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5e0b055b85_0_211"/>
          <p:cNvSpPr txBox="1"/>
          <p:nvPr>
            <p:ph idx="4294967295" type="ctrTitle"/>
          </p:nvPr>
        </p:nvSpPr>
        <p:spPr>
          <a:xfrm>
            <a:off x="539825" y="1805250"/>
            <a:ext cx="62856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CONCLUSÃO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E PRÓXIMOS PASSOS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 txBox="1"/>
          <p:nvPr/>
        </p:nvSpPr>
        <p:spPr>
          <a:xfrm>
            <a:off x="612300" y="3508550"/>
            <a:ext cx="7767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Fernanda Gastal          </a:t>
            </a: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Gabriel Issao               Maria Clara                Welton Leite</a:t>
            </a:r>
            <a:endParaRPr>
              <a:solidFill>
                <a:srgbClr val="F6B26B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 b="5553" l="17990" r="13554" t="0"/>
          <a:stretch/>
        </p:blipFill>
        <p:spPr>
          <a:xfrm>
            <a:off x="763925" y="1688375"/>
            <a:ext cx="14847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1000"/>
              </a:srgbClr>
            </a:outerShdw>
          </a:effectLst>
        </p:spPr>
      </p:pic>
      <p:pic>
        <p:nvPicPr>
          <p:cNvPr id="65" name="Google Shape;65;p2"/>
          <p:cNvPicPr preferRelativeResize="0"/>
          <p:nvPr/>
        </p:nvPicPr>
        <p:blipFill rotWithShape="1">
          <a:blip r:embed="rId4">
            <a:alphaModFix/>
          </a:blip>
          <a:srcRect b="17185" l="7592" r="21187" t="11594"/>
          <a:stretch/>
        </p:blipFill>
        <p:spPr>
          <a:xfrm>
            <a:off x="4713900" y="1670937"/>
            <a:ext cx="14832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1000"/>
              </a:srgbClr>
            </a:outerShdw>
          </a:effectLst>
        </p:spPr>
      </p:pic>
      <p:pic>
        <p:nvPicPr>
          <p:cNvPr id="66" name="Google Shape;66;p2"/>
          <p:cNvPicPr preferRelativeResize="0"/>
          <p:nvPr/>
        </p:nvPicPr>
        <p:blipFill rotWithShape="1">
          <a:blip r:embed="rId5">
            <a:alphaModFix/>
          </a:blip>
          <a:srcRect b="9582" l="6567" r="6567" t="3544"/>
          <a:stretch/>
        </p:blipFill>
        <p:spPr>
          <a:xfrm>
            <a:off x="6759700" y="1688375"/>
            <a:ext cx="14832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0000"/>
              </a:srgbClr>
            </a:outerShdw>
          </a:effectLst>
        </p:spPr>
      </p:pic>
      <p:pic>
        <p:nvPicPr>
          <p:cNvPr id="67" name="Google Shape;67;p2"/>
          <p:cNvPicPr preferRelativeResize="0"/>
          <p:nvPr/>
        </p:nvPicPr>
        <p:blipFill rotWithShape="1">
          <a:blip r:embed="rId6">
            <a:alphaModFix/>
          </a:blip>
          <a:srcRect b="27258" l="19976" r="30418" t="22317"/>
          <a:stretch/>
        </p:blipFill>
        <p:spPr>
          <a:xfrm>
            <a:off x="2756313" y="1688375"/>
            <a:ext cx="14832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1000"/>
              </a:srgbClr>
            </a:outerShdw>
          </a:effectLst>
        </p:spPr>
      </p:pic>
      <p:sp>
        <p:nvSpPr>
          <p:cNvPr id="68" name="Google Shape;68;p2"/>
          <p:cNvSpPr txBox="1"/>
          <p:nvPr>
            <p:ph idx="1" type="subTitle"/>
          </p:nvPr>
        </p:nvSpPr>
        <p:spPr>
          <a:xfrm>
            <a:off x="533400" y="875825"/>
            <a:ext cx="8520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_</a:t>
            </a:r>
            <a:r>
              <a:rPr lang="pt-BR" sz="1600">
                <a:solidFill>
                  <a:srgbClr val="674EA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Cadetes </a:t>
            </a:r>
            <a:r>
              <a:rPr b="1"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42SP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2"/>
          <p:cNvSpPr txBox="1"/>
          <p:nvPr/>
        </p:nvSpPr>
        <p:spPr>
          <a:xfrm>
            <a:off x="87550" y="3766225"/>
            <a:ext cx="852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                                                                          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70" name="Google Shape;70;p2"/>
          <p:cNvSpPr txBox="1"/>
          <p:nvPr/>
        </p:nvSpPr>
        <p:spPr>
          <a:xfrm>
            <a:off x="1020125" y="3754700"/>
            <a:ext cx="972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fgastal-</a:t>
            </a:r>
            <a:endParaRPr/>
          </a:p>
        </p:txBody>
      </p:sp>
      <p:sp>
        <p:nvSpPr>
          <p:cNvPr id="71" name="Google Shape;71;p2"/>
          <p:cNvSpPr txBox="1"/>
          <p:nvPr/>
        </p:nvSpPr>
        <p:spPr>
          <a:xfrm>
            <a:off x="2925975" y="3766225"/>
            <a:ext cx="1143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gissao-m</a:t>
            </a:r>
            <a:endParaRPr/>
          </a:p>
        </p:txBody>
      </p:sp>
      <p:sp>
        <p:nvSpPr>
          <p:cNvPr id="72" name="Google Shape;72;p2"/>
          <p:cNvSpPr txBox="1"/>
          <p:nvPr/>
        </p:nvSpPr>
        <p:spPr>
          <a:xfrm>
            <a:off x="4920300" y="3766225"/>
            <a:ext cx="1070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maclara-</a:t>
            </a:r>
            <a:endParaRPr/>
          </a:p>
        </p:txBody>
      </p:sp>
      <p:sp>
        <p:nvSpPr>
          <p:cNvPr id="73" name="Google Shape;73;p2"/>
          <p:cNvSpPr txBox="1"/>
          <p:nvPr/>
        </p:nvSpPr>
        <p:spPr>
          <a:xfrm>
            <a:off x="7099750" y="3766225"/>
            <a:ext cx="803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wleite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g25e0b055b85_0_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4850"/>
            <a:ext cx="9144000" cy="5500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e0b055b85_0_215"/>
          <p:cNvSpPr txBox="1"/>
          <p:nvPr/>
        </p:nvSpPr>
        <p:spPr>
          <a:xfrm>
            <a:off x="457200" y="1219200"/>
            <a:ext cx="82575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F6B2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&gt;</a:t>
            </a:r>
            <a:r>
              <a:rPr lang="pt-BR" sz="31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Nessa fase inicial, é possível comparar a </a:t>
            </a:r>
            <a:r>
              <a:rPr b="1" lang="pt-BR" sz="31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rapidez e eficiência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das três versões e, assim, adequar a AI para o uso no Itaú, visando sempre diminuir o número de clientes impactados.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5e0b055b85_0_221"/>
          <p:cNvSpPr txBox="1"/>
          <p:nvPr/>
        </p:nvSpPr>
        <p:spPr>
          <a:xfrm>
            <a:off x="457200" y="1219200"/>
            <a:ext cx="82575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F6B2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&gt;</a:t>
            </a:r>
            <a:r>
              <a:rPr lang="pt-BR" sz="31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Como próximos passos imediatos, iremos </a:t>
            </a:r>
            <a:r>
              <a:rPr b="1" lang="pt-BR" sz="3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consumir diretamente de um tópico Kafka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e criar um </a:t>
            </a:r>
            <a:r>
              <a:rPr b="1" lang="pt-BR" sz="3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banco de dados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com as soluções mais adequadas, já testadas.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5e0b055b85_0_307"/>
          <p:cNvSpPr txBox="1"/>
          <p:nvPr>
            <p:ph idx="1" type="subTitle"/>
          </p:nvPr>
        </p:nvSpPr>
        <p:spPr>
          <a:xfrm>
            <a:off x="1151050" y="4309275"/>
            <a:ext cx="8520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_</a:t>
            </a:r>
            <a:r>
              <a:rPr lang="pt-BR" sz="1600">
                <a:solidFill>
                  <a:srgbClr val="674EA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Laboratório de Imersão em Engenharia de Software | Itaú e 42 SP</a:t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59" name="Google Shape;259;g25e0b055b85_0_307"/>
          <p:cNvSpPr txBox="1"/>
          <p:nvPr>
            <p:ph type="ctrTitle"/>
          </p:nvPr>
        </p:nvSpPr>
        <p:spPr>
          <a:xfrm>
            <a:off x="251388" y="406325"/>
            <a:ext cx="85206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 sz="4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 R O M P T</a:t>
            </a:r>
            <a:r>
              <a:rPr lang="pt-BR" sz="4000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pt-BR" sz="4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A I</a:t>
            </a:r>
            <a:endParaRPr b="1" sz="4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0" name="Google Shape;260;g25e0b055b85_0_307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936600" y="1682651"/>
            <a:ext cx="1777649" cy="1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25e0b055b85_0_307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3572175" y="1786200"/>
            <a:ext cx="4482822" cy="15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25e0b055b85_0_307"/>
          <p:cNvSpPr txBox="1"/>
          <p:nvPr/>
        </p:nvSpPr>
        <p:spPr>
          <a:xfrm>
            <a:off x="2838750" y="2171275"/>
            <a:ext cx="40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>
              <a:solidFill>
                <a:srgbClr val="F6B26B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5e0b055b85_0_164"/>
          <p:cNvSpPr txBox="1"/>
          <p:nvPr>
            <p:ph idx="4294967295" type="ctrTitle"/>
          </p:nvPr>
        </p:nvSpPr>
        <p:spPr>
          <a:xfrm>
            <a:off x="539825" y="21862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CONCEITOS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"/>
          <p:cNvSpPr txBox="1"/>
          <p:nvPr>
            <p:ph idx="4294967295" type="ctrTitle"/>
          </p:nvPr>
        </p:nvSpPr>
        <p:spPr>
          <a:xfrm>
            <a:off x="1621750" y="550200"/>
            <a:ext cx="1240800" cy="17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4"/>
          <p:cNvSpPr txBox="1"/>
          <p:nvPr>
            <p:ph idx="4294967295" type="ctrTitle"/>
          </p:nvPr>
        </p:nvSpPr>
        <p:spPr>
          <a:xfrm>
            <a:off x="5187025" y="1481050"/>
            <a:ext cx="33189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21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Retorno de um </a:t>
            </a: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evento de rede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que gerou </a:t>
            </a:r>
            <a:r>
              <a:rPr i="1"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warning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ou erro.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4"/>
          <p:cNvSpPr txBox="1"/>
          <p:nvPr>
            <p:ph idx="4294967295" type="ctrTitle"/>
          </p:nvPr>
        </p:nvSpPr>
        <p:spPr>
          <a:xfrm>
            <a:off x="6118525" y="550200"/>
            <a:ext cx="1355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DESCRIÇÃO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" name="Google Shape;86;p4"/>
          <p:cNvCxnSpPr/>
          <p:nvPr/>
        </p:nvCxnSpPr>
        <p:spPr>
          <a:xfrm>
            <a:off x="564925" y="93252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7" name="Google Shape;87;p4"/>
          <p:cNvCxnSpPr/>
          <p:nvPr/>
        </p:nvCxnSpPr>
        <p:spPr>
          <a:xfrm>
            <a:off x="4495800" y="343000"/>
            <a:ext cx="0" cy="41601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88" name="Google Shape;8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150" y="1409350"/>
            <a:ext cx="762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"/>
          <p:cNvSpPr txBox="1"/>
          <p:nvPr/>
        </p:nvSpPr>
        <p:spPr>
          <a:xfrm>
            <a:off x="2051150" y="1610638"/>
            <a:ext cx="1355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Log de Erro</a:t>
            </a:r>
            <a:endParaRPr sz="16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90" name="Google Shape;90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025" y="2607475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"/>
          <p:cNvSpPr txBox="1"/>
          <p:nvPr/>
        </p:nvSpPr>
        <p:spPr>
          <a:xfrm>
            <a:off x="2051150" y="2630050"/>
            <a:ext cx="1355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9CB9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Prompt</a:t>
            </a:r>
            <a:endParaRPr sz="1600">
              <a:solidFill>
                <a:srgbClr val="F9CB9C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92" name="Google Shape;92;p4"/>
          <p:cNvSpPr txBox="1"/>
          <p:nvPr>
            <p:ph idx="4294967295" type="ctrTitle"/>
          </p:nvPr>
        </p:nvSpPr>
        <p:spPr>
          <a:xfrm>
            <a:off x="5187025" y="2523250"/>
            <a:ext cx="33189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Entrada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de texto ou instrução passada para a AI.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" name="Google Shape;9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025" y="3627625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"/>
          <p:cNvSpPr txBox="1"/>
          <p:nvPr/>
        </p:nvSpPr>
        <p:spPr>
          <a:xfrm>
            <a:off x="2065700" y="3664750"/>
            <a:ext cx="1355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9CB9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Prompt</a:t>
            </a:r>
            <a:endParaRPr sz="1600">
              <a:solidFill>
                <a:srgbClr val="F9CB9C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9CB9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Adequado</a:t>
            </a:r>
            <a:endParaRPr sz="1600">
              <a:solidFill>
                <a:srgbClr val="F9CB9C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95" name="Google Shape;95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8850" y="3469150"/>
            <a:ext cx="331101" cy="33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4600" y="4255375"/>
            <a:ext cx="331101" cy="3311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 txBox="1"/>
          <p:nvPr>
            <p:ph idx="4294967295" type="ctrTitle"/>
          </p:nvPr>
        </p:nvSpPr>
        <p:spPr>
          <a:xfrm>
            <a:off x="5187025" y="3565450"/>
            <a:ext cx="3318900" cy="3312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Resposta </a:t>
            </a: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relevante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precisa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"/>
          <p:cNvSpPr txBox="1"/>
          <p:nvPr>
            <p:ph idx="4294967295" type="ctrTitle"/>
          </p:nvPr>
        </p:nvSpPr>
        <p:spPr>
          <a:xfrm>
            <a:off x="504975" y="2075025"/>
            <a:ext cx="7827000" cy="1908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200" u="none" cap="none" strike="noStrike">
                <a:solidFill>
                  <a:srgbClr val="F6B2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&gt;</a:t>
            </a:r>
            <a:r>
              <a:rPr b="0" i="0" lang="pt-BR" sz="2200" u="none" cap="none" strike="noStrike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pt-BR" sz="22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Registro da possível 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solução de um erro resolvido pela </a:t>
            </a:r>
            <a:r>
              <a:rPr b="1" lang="pt-BR" sz="22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AI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em um </a:t>
            </a:r>
            <a:r>
              <a:rPr b="1" lang="pt-BR" sz="22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banco de dados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,</a:t>
            </a:r>
            <a:endParaRPr sz="2200">
              <a:solidFill>
                <a:srgbClr val="EFEFE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200">
              <a:solidFill>
                <a:srgbClr val="EFEFE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pt-BR" sz="2200" u="none" cap="none" strike="noStrike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&gt;</a:t>
            </a:r>
            <a:r>
              <a:rPr b="1" i="0" lang="pt-BR" sz="2200" u="none" cap="none" strike="noStrike">
                <a:solidFill>
                  <a:srgbClr val="FCE5C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22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Texto simples explicando o 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erro e uma possível solução</a:t>
            </a:r>
            <a:r>
              <a:rPr b="0" i="0" lang="pt-BR" sz="2200" u="none" cap="none" strike="noStrike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</a:t>
            </a:r>
            <a:r>
              <a:rPr b="0" i="0" lang="pt-BR" sz="2200" u="none" cap="none" strike="noStrike">
                <a:solidFill>
                  <a:srgbClr val="E69138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_</a:t>
            </a:r>
            <a:endParaRPr b="0" i="0" sz="2200" u="none" cap="none" strike="noStrike">
              <a:solidFill>
                <a:srgbClr val="E69138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1C23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03" name="Google Shape;103;p5"/>
          <p:cNvSpPr txBox="1"/>
          <p:nvPr/>
        </p:nvSpPr>
        <p:spPr>
          <a:xfrm>
            <a:off x="533400" y="990600"/>
            <a:ext cx="89916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“Como engenheiro(a) do Itaú, eu quero:</a:t>
            </a:r>
            <a:endParaRPr sz="3100">
              <a:solidFill>
                <a:srgbClr val="CCCCCC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EFEFE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"/>
          <p:cNvSpPr txBox="1"/>
          <p:nvPr>
            <p:ph idx="4294967295" type="ctrTitle"/>
          </p:nvPr>
        </p:nvSpPr>
        <p:spPr>
          <a:xfrm>
            <a:off x="536150" y="1508350"/>
            <a:ext cx="8915100" cy="19377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3100">
                <a:solidFill>
                  <a:srgbClr val="E69138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_ 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 Itaú se interessa pelo uso de AI para</a:t>
            </a:r>
            <a:r>
              <a:rPr lang="pt-BR" sz="31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FCE5CD"/>
                </a:solidFill>
                <a:latin typeface="Montserrat"/>
                <a:ea typeface="Montserrat"/>
                <a:cs typeface="Montserrat"/>
                <a:sym typeface="Montserrat"/>
              </a:rPr>
              <a:t>automatizar o processo de análise 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 fornecer informações valiosas para a</a:t>
            </a:r>
            <a:r>
              <a:rPr lang="pt-BR" sz="31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FCE5CD"/>
                </a:solidFill>
                <a:latin typeface="Montserrat"/>
                <a:ea typeface="Montserrat"/>
                <a:cs typeface="Montserrat"/>
                <a:sym typeface="Montserrat"/>
              </a:rPr>
              <a:t>resolução rápida de problemas.</a:t>
            </a:r>
            <a:endParaRPr b="0" i="0" sz="3100" u="none" cap="none" strike="noStrike">
              <a:solidFill>
                <a:srgbClr val="FCE5C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 txBox="1"/>
          <p:nvPr>
            <p:ph idx="4294967295" type="ctrTitle"/>
          </p:nvPr>
        </p:nvSpPr>
        <p:spPr>
          <a:xfrm>
            <a:off x="360000" y="1678600"/>
            <a:ext cx="2317800" cy="7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Recebimento de um log via texto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7"/>
          <p:cNvSpPr txBox="1"/>
          <p:nvPr/>
        </p:nvSpPr>
        <p:spPr>
          <a:xfrm>
            <a:off x="264600" y="193525"/>
            <a:ext cx="5347200" cy="11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Como funciona o </a:t>
            </a:r>
            <a:r>
              <a:rPr lang="pt-BR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PromptAI?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7"/>
          <p:cNvSpPr txBox="1"/>
          <p:nvPr>
            <p:ph idx="4294967295" type="ctrTitle"/>
          </p:nvPr>
        </p:nvSpPr>
        <p:spPr>
          <a:xfrm>
            <a:off x="3043700" y="1678600"/>
            <a:ext cx="18084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Chamada da API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" name="Google Shape;116;p7"/>
          <p:cNvSpPr txBox="1"/>
          <p:nvPr>
            <p:ph idx="4294967295" type="ctrTitle"/>
          </p:nvPr>
        </p:nvSpPr>
        <p:spPr>
          <a:xfrm>
            <a:off x="5002050" y="1678600"/>
            <a:ext cx="17793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Descrição do Log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7"/>
          <p:cNvSpPr txBox="1"/>
          <p:nvPr>
            <p:ph idx="4294967295" type="ctrTitle"/>
          </p:nvPr>
        </p:nvSpPr>
        <p:spPr>
          <a:xfrm>
            <a:off x="7075275" y="1678600"/>
            <a:ext cx="13428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Solução do Log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7"/>
          <p:cNvSpPr/>
          <p:nvPr/>
        </p:nvSpPr>
        <p:spPr>
          <a:xfrm>
            <a:off x="360000" y="1678600"/>
            <a:ext cx="2273100" cy="8451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7"/>
          <p:cNvSpPr/>
          <p:nvPr/>
        </p:nvSpPr>
        <p:spPr>
          <a:xfrm>
            <a:off x="2950600" y="1678600"/>
            <a:ext cx="1621500" cy="8451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"/>
          <p:cNvSpPr/>
          <p:nvPr/>
        </p:nvSpPr>
        <p:spPr>
          <a:xfrm>
            <a:off x="4844900" y="1678600"/>
            <a:ext cx="1621500" cy="845100"/>
          </a:xfrm>
          <a:prstGeom prst="rect">
            <a:avLst/>
          </a:prstGeom>
          <a:noFill/>
          <a:ln cap="flat" cmpd="sng" w="9525">
            <a:solidFill>
              <a:srgbClr val="F9CB9C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"/>
          <p:cNvSpPr/>
          <p:nvPr/>
        </p:nvSpPr>
        <p:spPr>
          <a:xfrm>
            <a:off x="6862375" y="1678600"/>
            <a:ext cx="1621500" cy="8451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2" name="Google Shape;122;p7"/>
          <p:cNvCxnSpPr/>
          <p:nvPr/>
        </p:nvCxnSpPr>
        <p:spPr>
          <a:xfrm>
            <a:off x="360000" y="1447050"/>
            <a:ext cx="8149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" name="Google Shape;123;p7"/>
          <p:cNvCxnSpPr/>
          <p:nvPr/>
        </p:nvCxnSpPr>
        <p:spPr>
          <a:xfrm>
            <a:off x="1496550" y="1306113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7"/>
          <p:cNvCxnSpPr/>
          <p:nvPr/>
        </p:nvCxnSpPr>
        <p:spPr>
          <a:xfrm>
            <a:off x="3761350" y="1306113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7"/>
          <p:cNvCxnSpPr/>
          <p:nvPr/>
        </p:nvCxnSpPr>
        <p:spPr>
          <a:xfrm>
            <a:off x="5582125" y="1334088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7"/>
          <p:cNvCxnSpPr/>
          <p:nvPr/>
        </p:nvCxnSpPr>
        <p:spPr>
          <a:xfrm>
            <a:off x="7673125" y="1306113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" name="Google Shape;127;p7"/>
          <p:cNvSpPr txBox="1"/>
          <p:nvPr/>
        </p:nvSpPr>
        <p:spPr>
          <a:xfrm>
            <a:off x="283800" y="2704850"/>
            <a:ext cx="23178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“Log gerado: TCA Received. Details: Instance id=0; VR=default; Source Site ID =172.20.33.214; Destination Site ID=10.203.187.197. TCA-ID=33615858. TCA-Origin=10.203.187.197(R). Exit=[CHAN-ID=26087701, BR-IP=172.320.33.230, DSCP=cs[24], Interface =Tunnel102,Path=INET2[Label=0;0 | 0:102 [0x66]]: Policy Violated=VOICE_CUSTOM: Thresholds(actual/config)=[P2=packet-loss-rate(4.0/4.0), Action=Alert; Alert Type=TCA_VIOLATION.”</a:t>
            </a:r>
            <a:endParaRPr sz="600"/>
          </a:p>
        </p:txBody>
      </p:sp>
      <p:sp>
        <p:nvSpPr>
          <p:cNvPr id="128" name="Google Shape;128;p7"/>
          <p:cNvSpPr txBox="1"/>
          <p:nvPr/>
        </p:nvSpPr>
        <p:spPr>
          <a:xfrm>
            <a:off x="4852100" y="2716000"/>
            <a:ext cx="1621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“Este erro indica que uma violação de política foi detectada na rede. Em particular, foi detectada uma violação de política de voz personalizada, pois o limite de perda de pacotes (4.0/4.0) foi excedido. Isso resultou em um alerta da violação de TCA (Transmission Control Agreement).”</a:t>
            </a:r>
            <a:endParaRPr sz="600"/>
          </a:p>
        </p:txBody>
      </p:sp>
      <p:sp>
        <p:nvSpPr>
          <p:cNvPr id="129" name="Google Shape;129;p7"/>
          <p:cNvSpPr txBox="1"/>
          <p:nvPr/>
        </p:nvSpPr>
        <p:spPr>
          <a:xfrm>
            <a:off x="6816525" y="2728300"/>
            <a:ext cx="1692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“Uma possível solução para este erro é verificar a configuração da política de voz personalizada para garantir que ela esteja ajustada de acordo com as necessidades.”</a:t>
            </a:r>
            <a:endParaRPr sz="600"/>
          </a:p>
        </p:txBody>
      </p:sp>
      <p:cxnSp>
        <p:nvCxnSpPr>
          <p:cNvPr id="130" name="Google Shape;130;p7"/>
          <p:cNvCxnSpPr/>
          <p:nvPr/>
        </p:nvCxnSpPr>
        <p:spPr>
          <a:xfrm>
            <a:off x="2785800" y="1159525"/>
            <a:ext cx="0" cy="34566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7"/>
          <p:cNvCxnSpPr/>
          <p:nvPr/>
        </p:nvCxnSpPr>
        <p:spPr>
          <a:xfrm>
            <a:off x="4697825" y="1159525"/>
            <a:ext cx="0" cy="34566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7"/>
          <p:cNvCxnSpPr/>
          <p:nvPr/>
        </p:nvCxnSpPr>
        <p:spPr>
          <a:xfrm>
            <a:off x="6624425" y="1159525"/>
            <a:ext cx="0" cy="34566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33" name="Google Shape;133;p7"/>
          <p:cNvSpPr txBox="1"/>
          <p:nvPr/>
        </p:nvSpPr>
        <p:spPr>
          <a:xfrm>
            <a:off x="2869525" y="2755250"/>
            <a:ext cx="1808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def request_text(log):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url = “</a:t>
            </a:r>
            <a:r>
              <a:rPr i="1"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https://emerging-ai-resource-2.openai.azure.com/openai/deployments/text-davinci-03/completions?api-version=2022-12-01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”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body[“prompt”] = log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response = requests.post(url, verify=False, headers=headers, json=body)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return json.loads(response.text)[“choices”][0][“text”]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/>
          <p:nvPr>
            <p:ph idx="4294967295" type="ctrTitle"/>
          </p:nvPr>
        </p:nvSpPr>
        <p:spPr>
          <a:xfrm>
            <a:off x="78950" y="1051150"/>
            <a:ext cx="8702400" cy="1023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 </a:t>
            </a:r>
            <a:r>
              <a:rPr lang="pt-BR" sz="3100">
                <a:latin typeface="Montserrat Light"/>
                <a:ea typeface="Montserrat Light"/>
                <a:cs typeface="Montserrat Light"/>
                <a:sym typeface="Montserrat Light"/>
              </a:rPr>
              <a:t>PromptAI 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permite analisar as </a:t>
            </a:r>
            <a:r>
              <a:rPr b="1" lang="pt-BR" sz="3100">
                <a:latin typeface="Montserrat"/>
                <a:ea typeface="Montserrat"/>
                <a:cs typeface="Montserrat"/>
                <a:sym typeface="Montserrat"/>
              </a:rPr>
              <a:t>diferentes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Inteligências Artificiais disponíveis</a:t>
            </a:r>
            <a:endParaRPr b="0" i="0" sz="3100" u="none" cap="none" strike="noStrike">
              <a:solidFill>
                <a:srgbClr val="FCE5C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4664775" y="2643225"/>
            <a:ext cx="2665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text-davinci-003</a:t>
            </a:r>
            <a:endParaRPr sz="21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4635475" y="3176625"/>
            <a:ext cx="243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code</a:t>
            </a: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-davinci-002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6124075" y="3710025"/>
            <a:ext cx="991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42" name="Google Shape;142;p8"/>
          <p:cNvCxnSpPr>
            <a:endCxn id="139" idx="3"/>
          </p:cNvCxnSpPr>
          <p:nvPr/>
        </p:nvCxnSpPr>
        <p:spPr>
          <a:xfrm flipH="1">
            <a:off x="7329975" y="2176875"/>
            <a:ext cx="1383300" cy="72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43" name="Google Shape;143;p8"/>
          <p:cNvCxnSpPr/>
          <p:nvPr/>
        </p:nvCxnSpPr>
        <p:spPr>
          <a:xfrm flipH="1">
            <a:off x="7321875" y="2176875"/>
            <a:ext cx="1391400" cy="1209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8"/>
          <p:cNvCxnSpPr/>
          <p:nvPr/>
        </p:nvCxnSpPr>
        <p:spPr>
          <a:xfrm flipH="1">
            <a:off x="7321875" y="2176875"/>
            <a:ext cx="1391400" cy="1209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" name="Google Shape;145;p8"/>
          <p:cNvCxnSpPr/>
          <p:nvPr/>
        </p:nvCxnSpPr>
        <p:spPr>
          <a:xfrm rot="5400000">
            <a:off x="6773225" y="2733975"/>
            <a:ext cx="1802400" cy="682500"/>
          </a:xfrm>
          <a:prstGeom prst="bentConnector3">
            <a:avLst>
              <a:gd fmla="val 99741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e0b055b85_0_149"/>
          <p:cNvSpPr txBox="1"/>
          <p:nvPr>
            <p:ph idx="4294967295" type="ctrTitle"/>
          </p:nvPr>
        </p:nvSpPr>
        <p:spPr>
          <a:xfrm>
            <a:off x="463625" y="21862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DIAGNÓSTICO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